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6" r:id="rId13"/>
    <p:sldId id="268" r:id="rId14"/>
    <p:sldId id="269" r:id="rId15"/>
    <p:sldId id="271" r:id="rId16"/>
    <p:sldId id="270"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5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1FAD261-CC76-4E63-8178-58DF3231175B}" type="datetimeFigureOut">
              <a:rPr lang="en-US" smtClean="0"/>
              <a:pPr/>
              <a:t>1/1/2007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C96D90-BAB6-467E-9F35-812BBBA9B28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FAD261-CC76-4E63-8178-58DF3231175B}" type="datetimeFigureOut">
              <a:rPr lang="en-US" smtClean="0"/>
              <a:pPr/>
              <a:t>1/1/2007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C96D90-BAB6-467E-9F35-812BBBA9B28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FAD261-CC76-4E63-8178-58DF3231175B}" type="datetimeFigureOut">
              <a:rPr lang="en-US" smtClean="0"/>
              <a:pPr/>
              <a:t>1/1/2007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C96D90-BAB6-467E-9F35-812BBBA9B28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FAD261-CC76-4E63-8178-58DF3231175B}" type="datetimeFigureOut">
              <a:rPr lang="en-US" smtClean="0"/>
              <a:pPr/>
              <a:t>1/1/2007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C96D90-BAB6-467E-9F35-812BBBA9B28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1FAD261-CC76-4E63-8178-58DF3231175B}" type="datetimeFigureOut">
              <a:rPr lang="en-US" smtClean="0"/>
              <a:pPr/>
              <a:t>1/1/2007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C96D90-BAB6-467E-9F35-812BBBA9B28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1FAD261-CC76-4E63-8178-58DF3231175B}" type="datetimeFigureOut">
              <a:rPr lang="en-US" smtClean="0"/>
              <a:pPr/>
              <a:t>1/1/2007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C96D90-BAB6-467E-9F35-812BBBA9B28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1FAD261-CC76-4E63-8178-58DF3231175B}" type="datetimeFigureOut">
              <a:rPr lang="en-US" smtClean="0"/>
              <a:pPr/>
              <a:t>1/1/2007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DC96D90-BAB6-467E-9F35-812BBBA9B28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1FAD261-CC76-4E63-8178-58DF3231175B}" type="datetimeFigureOut">
              <a:rPr lang="en-US" smtClean="0"/>
              <a:pPr/>
              <a:t>1/1/2007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DC96D90-BAB6-467E-9F35-812BBBA9B28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FAD261-CC76-4E63-8178-58DF3231175B}" type="datetimeFigureOut">
              <a:rPr lang="en-US" smtClean="0"/>
              <a:pPr/>
              <a:t>1/1/2007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DC96D90-BAB6-467E-9F35-812BBBA9B28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FAD261-CC76-4E63-8178-58DF3231175B}" type="datetimeFigureOut">
              <a:rPr lang="en-US" smtClean="0"/>
              <a:pPr/>
              <a:t>1/1/2007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C96D90-BAB6-467E-9F35-812BBBA9B28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FAD261-CC76-4E63-8178-58DF3231175B}" type="datetimeFigureOut">
              <a:rPr lang="en-US" smtClean="0"/>
              <a:pPr/>
              <a:t>1/1/2007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C96D90-BAB6-467E-9F35-812BBBA9B28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FAD261-CC76-4E63-8178-58DF3231175B}" type="datetimeFigureOut">
              <a:rPr lang="en-US" smtClean="0"/>
              <a:pPr/>
              <a:t>1/1/2007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C96D90-BAB6-467E-9F35-812BBBA9B28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1"/>
            <a:ext cx="7772400" cy="1219199"/>
          </a:xfrm>
        </p:spPr>
        <p:txBody>
          <a:bodyPr/>
          <a:lstStyle/>
          <a:p>
            <a:pPr algn="r"/>
            <a:r>
              <a:rPr lang="fa-IR" dirty="0" smtClean="0"/>
              <a:t>گلوکوم یا آب سیاه</a:t>
            </a:r>
            <a:endParaRPr lang="en-US" dirty="0"/>
          </a:p>
        </p:txBody>
      </p:sp>
      <p:sp>
        <p:nvSpPr>
          <p:cNvPr id="3" name="Subtitle 2"/>
          <p:cNvSpPr>
            <a:spLocks noGrp="1"/>
          </p:cNvSpPr>
          <p:nvPr>
            <p:ph type="subTitle" idx="1"/>
          </p:nvPr>
        </p:nvSpPr>
        <p:spPr>
          <a:xfrm>
            <a:off x="457200" y="1371600"/>
            <a:ext cx="8153400" cy="4724400"/>
          </a:xfrm>
        </p:spPr>
        <p:txBody>
          <a:bodyPr/>
          <a:lstStyle/>
          <a:p>
            <a:pPr algn="r"/>
            <a:r>
              <a:rPr lang="fa-IR" dirty="0" smtClean="0"/>
              <a:t>درگلوکوم فشارداخل چشم(زلالیه)زیادترازحدمعمول می گردد که به دلیل اشکال در خروج این مایع ازمنافذبسیارکوچکی درپیرامون عنبیه است </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1600199"/>
          </a:xfrm>
        </p:spPr>
        <p:txBody>
          <a:bodyPr/>
          <a:lstStyle/>
          <a:p>
            <a:pPr algn="r"/>
            <a:r>
              <a:rPr lang="fa-IR" dirty="0" smtClean="0"/>
              <a:t>درمان کاتاراکت </a:t>
            </a:r>
            <a:endParaRPr lang="en-US" dirty="0"/>
          </a:p>
        </p:txBody>
      </p:sp>
      <p:sp>
        <p:nvSpPr>
          <p:cNvPr id="3" name="Subtitle 2"/>
          <p:cNvSpPr>
            <a:spLocks noGrp="1"/>
          </p:cNvSpPr>
          <p:nvPr>
            <p:ph type="subTitle" idx="1"/>
          </p:nvPr>
        </p:nvSpPr>
        <p:spPr>
          <a:xfrm>
            <a:off x="1371600" y="1524000"/>
            <a:ext cx="6400800" cy="4114800"/>
          </a:xfrm>
        </p:spPr>
        <p:txBody>
          <a:bodyPr/>
          <a:lstStyle/>
          <a:p>
            <a:r>
              <a:rPr lang="fa-IR" dirty="0" smtClean="0"/>
              <a:t>درمان دارویی موثری برای این بیماری وجود ندارد تنها درمان قطعی جراحی است البته زمان جراحی مبتنی بر نظر پزشک است مثلا دراب مروارید مادرزادی دراطفال جراحی فوری برای جلوگیری ازتنبلی چشم است ولی درآب مروارید ناشی از ازایش سن ملاک جراحی میزان دید موردنیاز بیماراست</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1371599"/>
          </a:xfrm>
        </p:spPr>
        <p:txBody>
          <a:bodyPr/>
          <a:lstStyle/>
          <a:p>
            <a:r>
              <a:rPr lang="fa-IR" dirty="0" smtClean="0"/>
              <a:t>استرابیسم</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1"/>
            <a:ext cx="7772400" cy="1142999"/>
          </a:xfrm>
        </p:spPr>
        <p:txBody>
          <a:bodyPr/>
          <a:lstStyle/>
          <a:p>
            <a:pPr algn="r"/>
            <a:r>
              <a:rPr lang="fa-IR" dirty="0" smtClean="0"/>
              <a:t>جراحی کاتاراکت</a:t>
            </a:r>
            <a:endParaRPr lang="en-US" dirty="0"/>
          </a:p>
        </p:txBody>
      </p:sp>
      <p:sp>
        <p:nvSpPr>
          <p:cNvPr id="3" name="Subtitle 2"/>
          <p:cNvSpPr>
            <a:spLocks noGrp="1"/>
          </p:cNvSpPr>
          <p:nvPr>
            <p:ph type="subTitle" idx="1"/>
          </p:nvPr>
        </p:nvSpPr>
        <p:spPr>
          <a:xfrm>
            <a:off x="381000" y="1371600"/>
            <a:ext cx="7924800" cy="4267200"/>
          </a:xfrm>
        </p:spPr>
        <p:txBody>
          <a:bodyPr>
            <a:normAutofit lnSpcReduction="10000"/>
          </a:bodyPr>
          <a:lstStyle/>
          <a:p>
            <a:r>
              <a:rPr lang="fa-IR" dirty="0" smtClean="0"/>
              <a:t>طی جراحی عدسی کدورت یافته خارج میشود ودرصورت امکان یک لنز داخل چشمی باقدرت برابر عدسی چشمی فرد درهمان محل کاشته میشود خروج عدسی به دوصورت انجام میگیرد:1:برش بزرگ10-12میلی متری وخارج کردن محتویات عدسی کدورت یافته وسرانجام استفاده از بخیه های بسیار ظریف که طی سه ماه بخیه ها کشیده میشود.2:برش کوچک3-5میلی متری وخارج کردن محتویات عدسی توسط دستگاه فیکو است که معمولا بخیه صورت نمیگیرد</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1447799"/>
          </a:xfrm>
        </p:spPr>
        <p:txBody>
          <a:bodyPr/>
          <a:lstStyle/>
          <a:p>
            <a:pPr algn="r"/>
            <a:r>
              <a:rPr lang="fa-IR" dirty="0" smtClean="0"/>
              <a:t>استرابیسم:انحراف یالوچی چشم</a:t>
            </a:r>
            <a:endParaRPr lang="en-US" dirty="0"/>
          </a:p>
        </p:txBody>
      </p:sp>
      <p:sp>
        <p:nvSpPr>
          <p:cNvPr id="3" name="Subtitle 2"/>
          <p:cNvSpPr>
            <a:spLocks noGrp="1"/>
          </p:cNvSpPr>
          <p:nvPr>
            <p:ph type="subTitle" idx="1"/>
          </p:nvPr>
        </p:nvSpPr>
        <p:spPr>
          <a:xfrm>
            <a:off x="1371600" y="1371600"/>
            <a:ext cx="6400800" cy="4267200"/>
          </a:xfrm>
        </p:spPr>
        <p:txBody>
          <a:bodyPr/>
          <a:lstStyle/>
          <a:p>
            <a:r>
              <a:rPr lang="fa-IR" dirty="0" smtClean="0"/>
              <a:t>نوعی مشکل چشمی که درآن چشم هاوضعیت ناهمگون نسبت به یکدیگر داردونگاه آنها به جهات مختلف است درحالی که یک چشم مستقیما به سمت جلونگاه می کند.چشم دیگر به سمت داخل یا خارج یا بالا یا پایین چرخیده است که بیشتر در گروه سنی اطفال دیده می شود.</a:t>
            </a:r>
          </a:p>
          <a:p>
            <a:endParaRPr lang="fa-IR" dirty="0" smtClean="0"/>
          </a:p>
          <a:p>
            <a:endParaRPr lang="fa-IR" dirty="0" smtClean="0"/>
          </a:p>
          <a:p>
            <a:endParaRPr lang="fa-IR" dirty="0" smtClean="0"/>
          </a:p>
          <a:p>
            <a:endParaRPr lang="fa-IR" dirty="0" smtClean="0"/>
          </a:p>
          <a:p>
            <a:endParaRPr lang="fa-IR" dirty="0" smtClean="0"/>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dirty="0" smtClean="0"/>
              <a:t>بینایی و مغز:</a:t>
            </a:r>
            <a:endParaRPr lang="en-US" dirty="0"/>
          </a:p>
        </p:txBody>
      </p:sp>
      <p:sp>
        <p:nvSpPr>
          <p:cNvPr id="3" name="Content Placeholder 2"/>
          <p:cNvSpPr>
            <a:spLocks noGrp="1"/>
          </p:cNvSpPr>
          <p:nvPr>
            <p:ph idx="1"/>
          </p:nvPr>
        </p:nvSpPr>
        <p:spPr/>
        <p:txBody>
          <a:bodyPr>
            <a:noAutofit/>
          </a:bodyPr>
          <a:lstStyle/>
          <a:p>
            <a:pPr algn="r">
              <a:buNone/>
            </a:pPr>
            <a:r>
              <a:rPr lang="fa-IR" dirty="0" smtClean="0"/>
              <a:t>با یک دید دو چشمی طبیعی ، هر دو چشم به یک نقطه نگاه می کنند.بخش بینایی مغز ،دو تصویر رسیده را به صورت یک تصویر سه بعدی ترکیب می کند. وقتی به علت استرابیسم یکی از چشم ها از موقعیت خود خارج می شود دو تصویر به مغز فرستاده می شود.در یک کودک مغز چنین یاد می گیرد که تصویر چشم منحرف شده را نادیده گرفته و تنها تصویر چشم مستقیم یا چشم با دید بهتر را بپذیرد از امر سبب از بین رفتن درک عمق و دید دو چشمی می شود .</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4525963"/>
          </a:xfrm>
        </p:spPr>
        <p:txBody>
          <a:bodyPr/>
          <a:lstStyle/>
          <a:p>
            <a:pPr algn="r">
              <a:buNone/>
            </a:pPr>
            <a:r>
              <a:rPr lang="fa-IR" dirty="0" smtClean="0"/>
              <a:t>بالغین که دچار استرابیسم می شوند اغلب بدان علت که مغز توانایی پذیرش یا دریافت تصویر هر دو چشم را پیدا کرده است دوبینی پیدا می کند در این حالت مغز قادر به حذف تصویر چشم منحرف نخواهد بود ولی متاسفانه در کودکان این اتفاق یعنی حذف تصویر چشم منحرف به سرعت رخ می دهد و این وضعیت منجر به تنبلی یا آمبلیوپی می شود.</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dirty="0" smtClean="0"/>
              <a:t>تحلیل و علایم استرابیسم:</a:t>
            </a:r>
            <a:endParaRPr lang="en-US" dirty="0"/>
          </a:p>
        </p:txBody>
      </p:sp>
      <p:sp>
        <p:nvSpPr>
          <p:cNvPr id="3" name="Content Placeholder 2"/>
          <p:cNvSpPr>
            <a:spLocks noGrp="1"/>
          </p:cNvSpPr>
          <p:nvPr>
            <p:ph idx="1"/>
          </p:nvPr>
        </p:nvSpPr>
        <p:spPr/>
        <p:txBody>
          <a:bodyPr>
            <a:noAutofit/>
          </a:bodyPr>
          <a:lstStyle/>
          <a:p>
            <a:pPr algn="r">
              <a:buNone/>
            </a:pPr>
            <a:r>
              <a:rPr lang="fa-IR" dirty="0" smtClean="0"/>
              <a:t>به دیواره خارجی هر چشمی،شش عضله چسبیده است که مسئولیت کنترل حرکات چشم را به عهده دارد.دو عضله چشم را به سمت راست یا چپ چهار عضله دیگر مسئولیت حرکات چشم به سمت بالا و پایین و یا کنترل حرکات مورب چشم را به عهده دارد .برای تمرکز هر دو چشم بر روی یک نشانه مشخص لازم است تمامی عضلات چشم با یکدیگر و با عضلات همکار چشم مقابل هماهنگ باشند هر علتی که در این هماهنگی اختلال ایجاد کند می تواند منجر به استرابیسم شود. </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4525963"/>
          </a:xfrm>
        </p:spPr>
        <p:txBody>
          <a:bodyPr/>
          <a:lstStyle/>
          <a:p>
            <a:pPr algn="r">
              <a:buNone/>
            </a:pPr>
            <a:r>
              <a:rPr lang="fa-IR" dirty="0" smtClean="0"/>
              <a:t>مغز نیز در کنترل عضلات چشم نقش بسزایی دارد پس در کودکان مبتلا به مشکلات مغزی از قبیل فلج مغزی ، عقب افتادگی مغزی،هیدروسفالی و تومورهای مغزی اغلب منجر </a:t>
            </a:r>
            <a:r>
              <a:rPr lang="fa-IR" dirty="0" smtClean="0"/>
              <a:t> به </a:t>
            </a:r>
            <a:r>
              <a:rPr lang="fa-IR" dirty="0" smtClean="0"/>
              <a:t>استرابیسم می شود.اصلی ترین </a:t>
            </a:r>
            <a:r>
              <a:rPr lang="fa-IR" dirty="0" smtClean="0"/>
              <a:t>علامت استرابیسم در واقع چشمی است که سرجای خود قرار ندارد .</a:t>
            </a:r>
          </a:p>
          <a:p>
            <a:pPr algn="r">
              <a:buNone/>
            </a:pPr>
            <a:r>
              <a:rPr lang="fa-IR" dirty="0" smtClean="0"/>
              <a:t>تشخیص: با معاینه پزشک</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جراحی استرابیسم:</a:t>
            </a:r>
            <a:endParaRPr lang="en-US" dirty="0"/>
          </a:p>
        </p:txBody>
      </p:sp>
      <p:sp>
        <p:nvSpPr>
          <p:cNvPr id="3" name="Content Placeholder 2"/>
          <p:cNvSpPr>
            <a:spLocks noGrp="1"/>
          </p:cNvSpPr>
          <p:nvPr>
            <p:ph idx="1"/>
          </p:nvPr>
        </p:nvSpPr>
        <p:spPr/>
        <p:txBody>
          <a:bodyPr/>
          <a:lstStyle/>
          <a:p>
            <a:pPr algn="r">
              <a:buNone/>
            </a:pPr>
            <a:r>
              <a:rPr lang="fa-IR" dirty="0" smtClean="0"/>
              <a:t>در واقع ایجاد برشی کوچک در بافت پوشاننده چشم است که به چشم پزشک امکان می دهد تا به عضلات زیرین بافت دست یابد.</a:t>
            </a:r>
          </a:p>
          <a:p>
            <a:pPr algn="r">
              <a:buNone/>
            </a:pPr>
            <a:r>
              <a:rPr lang="fa-IR" dirty="0" smtClean="0"/>
              <a:t>نکته: با رشد کودک استرابیسم درمان نمی شود.موثرترین زمان درمان سنین پایین است. </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ویترکتومی یا تخلیه زجاجیه:</a:t>
            </a:r>
            <a:endParaRPr lang="en-US" dirty="0"/>
          </a:p>
        </p:txBody>
      </p:sp>
      <p:sp>
        <p:nvSpPr>
          <p:cNvPr id="3" name="Content Placeholder 2"/>
          <p:cNvSpPr>
            <a:spLocks noGrp="1"/>
          </p:cNvSpPr>
          <p:nvPr>
            <p:ph idx="1"/>
          </p:nvPr>
        </p:nvSpPr>
        <p:spPr/>
        <p:txBody>
          <a:bodyPr/>
          <a:lstStyle/>
          <a:p>
            <a:pPr algn="r">
              <a:buNone/>
            </a:pPr>
            <a:r>
              <a:rPr lang="fa-IR" dirty="0" smtClean="0"/>
              <a:t>به عمل جراحی برداشتن همه یا بخشی از زجاجیه چشمبه منظور از بین رفتن کدورت زجاجیه است.این عمل جراحی شامل موارد زیر است:1- برداشتن تکه تخریب شده.</a:t>
            </a:r>
          </a:p>
          <a:p>
            <a:pPr algn="r">
              <a:buNone/>
            </a:pPr>
            <a:r>
              <a:rPr lang="fa-IR" dirty="0" smtClean="0"/>
              <a:t>2-وارد کردن هوا به جای مایع درون چشم به منظورخروج تکه برداشته شده و نگه داشتن شبکیه در جای خود.</a:t>
            </a:r>
          </a:p>
          <a:p>
            <a:pPr algn="r">
              <a:buNone/>
            </a:pPr>
            <a:r>
              <a:rPr lang="fa-IR" dirty="0" smtClean="0"/>
              <a:t>3-لیزر درمانی جهت بستن سوراخ های شبکیه یا تصحیح رگ های تخریب شده در اثر دیابت.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1371599"/>
          </a:xfrm>
        </p:spPr>
        <p:txBody>
          <a:bodyPr/>
          <a:lstStyle/>
          <a:p>
            <a:pPr algn="r"/>
            <a:r>
              <a:rPr lang="fa-IR" dirty="0" smtClean="0"/>
              <a:t>عوامل افزایش دهنده خطر</a:t>
            </a:r>
            <a:endParaRPr lang="en-US" dirty="0"/>
          </a:p>
        </p:txBody>
      </p:sp>
      <p:sp>
        <p:nvSpPr>
          <p:cNvPr id="3" name="Subtitle 2"/>
          <p:cNvSpPr>
            <a:spLocks noGrp="1"/>
          </p:cNvSpPr>
          <p:nvPr>
            <p:ph type="subTitle" idx="1"/>
          </p:nvPr>
        </p:nvSpPr>
        <p:spPr>
          <a:xfrm>
            <a:off x="838200" y="1828800"/>
            <a:ext cx="7467600" cy="3810000"/>
          </a:xfrm>
        </p:spPr>
        <p:txBody>
          <a:bodyPr/>
          <a:lstStyle/>
          <a:p>
            <a:pPr algn="r"/>
            <a:r>
              <a:rPr lang="fa-IR" dirty="0" smtClean="0"/>
              <a:t>1.افزایش سن</a:t>
            </a:r>
          </a:p>
          <a:p>
            <a:pPr algn="r"/>
            <a:r>
              <a:rPr lang="fa-IR" dirty="0" smtClean="0"/>
              <a:t>2.دیابت</a:t>
            </a:r>
          </a:p>
          <a:p>
            <a:pPr algn="r"/>
            <a:r>
              <a:rPr lang="fa-IR" dirty="0" smtClean="0"/>
              <a:t>3.علت ارثی</a:t>
            </a:r>
          </a:p>
          <a:p>
            <a:pPr algn="r"/>
            <a:r>
              <a:rPr lang="fa-IR" dirty="0" smtClean="0"/>
              <a:t>4.بیماریهای قلبی و عروقی</a:t>
            </a:r>
          </a:p>
          <a:p>
            <a:pPr algn="r"/>
            <a:r>
              <a:rPr lang="fa-IR" dirty="0" smtClean="0"/>
              <a:t>5.دوربینی نزدیک بینی</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4525963"/>
          </a:xfrm>
        </p:spPr>
        <p:txBody>
          <a:bodyPr/>
          <a:lstStyle/>
          <a:p>
            <a:pPr algn="r">
              <a:buNone/>
            </a:pPr>
            <a:r>
              <a:rPr lang="fa-IR" dirty="0" smtClean="0"/>
              <a:t>نشانه ها:مگس پران زجاجیه،جداشدگی شبکیه،رتینوپاتی دیابتی،خونریزی زجاجیه بیماریهایی هستند که ویترکتومی می تواند در بهبود آنها موثر واقع شود.</a:t>
            </a:r>
          </a:p>
          <a:p>
            <a:pPr algn="r">
              <a:buNone/>
            </a:pPr>
            <a:r>
              <a:rPr lang="fa-IR" dirty="0" smtClean="0"/>
              <a:t>عوارض ویترکتومی: این عمل می تواند علاوه بر عارضه های عمومی جراحی مانند عفونت،باعث جدایی شبکیه شود.افزایش فشار چشم، خونریزی، آب مروارید از دیگر عوارض ویترکتومی به شمار می آید.بهبودی پس از ویترکتومی:1-قطره. 2- بلند نکردن وزنه های سنگین.</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تراخم.ورم ملتحمه گرانول یا درد چشم:</a:t>
            </a:r>
            <a:endParaRPr lang="en-US" dirty="0"/>
          </a:p>
        </p:txBody>
      </p:sp>
      <p:sp>
        <p:nvSpPr>
          <p:cNvPr id="3" name="Content Placeholder 2"/>
          <p:cNvSpPr>
            <a:spLocks noGrp="1"/>
          </p:cNvSpPr>
          <p:nvPr>
            <p:ph idx="1"/>
          </p:nvPr>
        </p:nvSpPr>
        <p:spPr/>
        <p:txBody>
          <a:bodyPr/>
          <a:lstStyle/>
          <a:p>
            <a:pPr algn="r">
              <a:buNone/>
            </a:pPr>
            <a:r>
              <a:rPr lang="fa-IR" dirty="0" smtClean="0"/>
              <a:t>بر اثر باکتری کلامیدیازیس است.این عفونت موجب سفت شدن سطح داخلی پلک می شود.این سفت شدن می تواند منجر به درد چشم،شکنندگی سطح بیرونی قرنیه چشم ها و احتمالا کوری شود که درمان آن با آنتی بیوتیک ها نظیر آزیترومایسین یا تتراسایکلین ،رعایت بهداشت بعداز زخم شدن پلک.برای اصلاح موقعیت مژه ها و پیشگیری از کوری به جراحی نیاز خواهد بود.عفونت های مکرر سبب تورم ریشه مژه ها و برگشتن مژه ها به سمت داخل چشم و موجب خراش قرنیه می شود.</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گ</a:t>
            </a:r>
            <a:r>
              <a:rPr lang="fa-IR" dirty="0" smtClean="0"/>
              <a:t>ل مژه یا شلازیون:</a:t>
            </a:r>
            <a:endParaRPr lang="en-US" dirty="0"/>
          </a:p>
        </p:txBody>
      </p:sp>
      <p:sp>
        <p:nvSpPr>
          <p:cNvPr id="3" name="Content Placeholder 2"/>
          <p:cNvSpPr>
            <a:spLocks noGrp="1"/>
          </p:cNvSpPr>
          <p:nvPr>
            <p:ph idx="1"/>
          </p:nvPr>
        </p:nvSpPr>
        <p:spPr/>
        <p:txBody>
          <a:bodyPr/>
          <a:lstStyle/>
          <a:p>
            <a:pPr algn="r">
              <a:buNone/>
            </a:pPr>
            <a:r>
              <a:rPr lang="fa-IR" dirty="0" smtClean="0"/>
              <a:t>کنار مژه ها غدد چربی قرار دارد که با ترشحات خود مانع از خشک شدن چشم می شوند و زمانی که این ترشحات غیرطبیعی گردند و یا ریشه مژه ملتهب شود گل مزه به وجود می آید که معمولا در پلک پایین اتفاق می افتد و در طول 4یا 5 روز متراکم می شود و سپس سر باز می کند.</a:t>
            </a:r>
          </a:p>
          <a:p>
            <a:pPr algn="r">
              <a:buNone/>
            </a:pPr>
            <a:r>
              <a:rPr lang="fa-IR" dirty="0" smtClean="0"/>
              <a:t>ورم،درد و قرمزی از علایم گل مزه است.افرادی که مستعد آکنه هستند بیشتر در معرض گل مژه قرار دارند.</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4525963"/>
          </a:xfrm>
        </p:spPr>
        <p:txBody>
          <a:bodyPr/>
          <a:lstStyle/>
          <a:p>
            <a:pPr algn="r">
              <a:buNone/>
            </a:pPr>
            <a:r>
              <a:rPr lang="fa-IR" dirty="0" smtClean="0"/>
              <a:t>پیشگیری:</a:t>
            </a:r>
          </a:p>
          <a:p>
            <a:pPr algn="r">
              <a:buNone/>
            </a:pPr>
            <a:r>
              <a:rPr lang="fa-IR" dirty="0" smtClean="0"/>
              <a:t>شستشوی روزانه پلک ها، رعایت بهداشت چشم،عدم مصرف غذاهای چرب و سرخ کرده، شیرینی و شکلات.</a:t>
            </a:r>
          </a:p>
          <a:p>
            <a:pPr algn="r">
              <a:buNone/>
            </a:pPr>
            <a:r>
              <a:rPr lang="fa-IR" dirty="0" smtClean="0"/>
              <a:t>برای بهبود درد از کمپرس آب گرم استفاده شود.</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ناخنک یا پیتریژیوم:</a:t>
            </a:r>
            <a:endParaRPr lang="en-US" dirty="0"/>
          </a:p>
        </p:txBody>
      </p:sp>
      <p:sp>
        <p:nvSpPr>
          <p:cNvPr id="3" name="Content Placeholder 2"/>
          <p:cNvSpPr>
            <a:spLocks noGrp="1"/>
          </p:cNvSpPr>
          <p:nvPr>
            <p:ph idx="1"/>
          </p:nvPr>
        </p:nvSpPr>
        <p:spPr/>
        <p:txBody>
          <a:bodyPr/>
          <a:lstStyle/>
          <a:p>
            <a:pPr algn="r">
              <a:buNone/>
            </a:pPr>
            <a:r>
              <a:rPr lang="fa-IR" dirty="0" smtClean="0"/>
              <a:t>رشد بافت همبند همراه با بافت عروق است که قرنیه (لبه شفاف جلو چشم) را مورد تهاجم قرار می دهد.در واقع فرآیند غیرطبیعی است که طی آن ملتحمه (غشایی که سفیدی چشم را می پوشاند)بر روی قرنیه رشد می کند.ناخنک می تواند کوچک باشد یا اینکه به اندازه ای رشد نماید که با بینایی تداخل پیدا کند.</a:t>
            </a:r>
          </a:p>
          <a:p>
            <a:pPr algn="r">
              <a:buNone/>
            </a:pP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219200"/>
            <a:ext cx="8229600" cy="4525963"/>
          </a:xfrm>
        </p:spPr>
        <p:txBody>
          <a:bodyPr/>
          <a:lstStyle/>
          <a:p>
            <a:pPr algn="r">
              <a:buNone/>
            </a:pPr>
            <a:r>
              <a:rPr lang="fa-IR" dirty="0" smtClean="0"/>
              <a:t>درمان :</a:t>
            </a:r>
          </a:p>
          <a:p>
            <a:pPr algn="r">
              <a:buNone/>
            </a:pPr>
            <a:r>
              <a:rPr lang="fa-IR" dirty="0" smtClean="0"/>
              <a:t>اگر ناخنک قرمز و ملتهب شود از قطره و پماد چشمی استفاده می شود تا میزان التهاب کاهش یابد. در صورتی جراحی می شود که : 1- مسیر بینایی را مختل کند.</a:t>
            </a:r>
          </a:p>
          <a:p>
            <a:pPr algn="r">
              <a:buNone/>
            </a:pPr>
            <a:r>
              <a:rPr lang="fa-IR" dirty="0" smtClean="0"/>
              <a:t>2- ایجاد آستیگماتیسم.</a:t>
            </a:r>
          </a:p>
          <a:p>
            <a:pPr algn="r">
              <a:buNone/>
            </a:pPr>
            <a:r>
              <a:rPr lang="fa-IR" dirty="0" smtClean="0"/>
              <a:t>با وجود عمل جراحی ممکن است دوباره عود کند.</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t>:</a:t>
            </a:r>
            <a:r>
              <a:rPr lang="en-US" dirty="0" err="1" smtClean="0"/>
              <a:t>presbyopia</a:t>
            </a:r>
            <a:r>
              <a:rPr lang="fa-IR" dirty="0" smtClean="0"/>
              <a:t>پیرچشمی یا </a:t>
            </a:r>
            <a:endParaRPr lang="en-US" dirty="0"/>
          </a:p>
        </p:txBody>
      </p:sp>
      <p:sp>
        <p:nvSpPr>
          <p:cNvPr id="3" name="Content Placeholder 2"/>
          <p:cNvSpPr>
            <a:spLocks noGrp="1"/>
          </p:cNvSpPr>
          <p:nvPr>
            <p:ph idx="1"/>
          </p:nvPr>
        </p:nvSpPr>
        <p:spPr/>
        <p:txBody>
          <a:bodyPr/>
          <a:lstStyle/>
          <a:p>
            <a:pPr algn="r">
              <a:buNone/>
            </a:pPr>
            <a:r>
              <a:rPr lang="fa-IR" dirty="0" smtClean="0"/>
              <a:t>یعنی قدرت تطابق چشم کم می شود.در اثر افزایش چشم اتفاق می افتد.شایعترین بیماری بشر است.در واقع لنزهای چشم کمتر انعطاف پذیر می شوند.لنزها سفت و ماهیچه هایی که لنز را کنترل می کنن ضعیف می شوند و این کار از توانایی ماهیچه ها برای خم کردن و پهن کردن لنزها جهت تمرکز نور روی شبکیه جلوگیری می کند در نتیجه چشم در تمرکز بر روی اشیا مشکل دارد.</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990600"/>
            <a:ext cx="8229600" cy="4525963"/>
          </a:xfrm>
        </p:spPr>
        <p:txBody>
          <a:bodyPr/>
          <a:lstStyle/>
          <a:p>
            <a:pPr algn="r">
              <a:buNone/>
            </a:pPr>
            <a:r>
              <a:rPr lang="fa-IR" dirty="0" smtClean="0"/>
              <a:t>علایم پیرچشمی:</a:t>
            </a:r>
          </a:p>
          <a:p>
            <a:pPr algn="r">
              <a:buNone/>
            </a:pPr>
            <a:r>
              <a:rPr lang="fa-IR" dirty="0" smtClean="0"/>
              <a:t>خستگی چشم ، سرگیجه، نیاز به نور مستقیم و روشن در مطالعه.</a:t>
            </a:r>
          </a:p>
          <a:p>
            <a:pPr algn="r">
              <a:buNone/>
            </a:pPr>
            <a:r>
              <a:rPr lang="fa-IR" dirty="0" smtClean="0"/>
              <a:t>درمان:</a:t>
            </a:r>
          </a:p>
          <a:p>
            <a:pPr algn="r">
              <a:buNone/>
            </a:pPr>
            <a:r>
              <a:rPr lang="fa-IR" dirty="0" smtClean="0"/>
              <a:t>عینک ، لنزهای تماسی و جراحی انکساری.</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fa-IR" dirty="0" smtClean="0"/>
              <a:t>:انسداد مجرای نازولاکریمال(مجرای بینی –اشکی)یا مجرای اشکی</a:t>
            </a:r>
            <a:r>
              <a:rPr lang="en-US" dirty="0" smtClean="0"/>
              <a:t>DCR</a:t>
            </a:r>
            <a:endParaRPr lang="en-US" dirty="0"/>
          </a:p>
        </p:txBody>
      </p:sp>
      <p:sp>
        <p:nvSpPr>
          <p:cNvPr id="3" name="Content Placeholder 2"/>
          <p:cNvSpPr>
            <a:spLocks noGrp="1"/>
          </p:cNvSpPr>
          <p:nvPr>
            <p:ph idx="1"/>
          </p:nvPr>
        </p:nvSpPr>
        <p:spPr/>
        <p:txBody>
          <a:bodyPr/>
          <a:lstStyle/>
          <a:p>
            <a:pPr algn="r">
              <a:buNone/>
            </a:pPr>
            <a:r>
              <a:rPr lang="fa-IR" dirty="0" smtClean="0"/>
              <a:t>بسته شدن مجرای باریک اشکی که به طور طبیعی باعث تخلیه اشک از سطح چشم می شود.</a:t>
            </a:r>
          </a:p>
          <a:p>
            <a:pPr algn="r">
              <a:buNone/>
            </a:pPr>
            <a:r>
              <a:rPr lang="fa-IR" dirty="0" smtClean="0"/>
              <a:t>علت انسداد: در کودکان معمولا به طور مادرزادی است و اکثرا خود بخود و با ماساژ کیسه اشکی تا یک سالگی باز می شود اما در بزرگسالان به دلیل افزایش سن التهاب مجرای اشک به دلیل پروسه های التهابی مثل عفونت مزمن بینی و یا التهاب شدید یا مزمن ملتحمه موجب میشود </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4525963"/>
          </a:xfrm>
        </p:spPr>
        <p:txBody>
          <a:bodyPr/>
          <a:lstStyle/>
          <a:p>
            <a:pPr algn="r">
              <a:buNone/>
            </a:pPr>
            <a:r>
              <a:rPr lang="fa-IR" dirty="0" smtClean="0"/>
              <a:t>مجرای اشکی به تدریج تنگ و نهایتا مسدود شود.گاهی نیز شکستگی های استخوان بینی یا صورت می تواند باعث انسداد شود.انسداد طولانی مدت سبب عفونت کیسه اشکی می گردد.</a:t>
            </a:r>
          </a:p>
          <a:p>
            <a:pPr algn="r">
              <a:buNone/>
            </a:pPr>
            <a:r>
              <a:rPr lang="fa-IR" dirty="0" smtClean="0"/>
              <a:t>علایم انسداد:شکایت تز آبریزش مداوم و گاهی خروج چرک از گوشه داخل چشم.</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1295399"/>
          </a:xfrm>
        </p:spPr>
        <p:txBody>
          <a:bodyPr/>
          <a:lstStyle/>
          <a:p>
            <a:pPr algn="r"/>
            <a:r>
              <a:rPr lang="fa-IR" dirty="0" smtClean="0"/>
              <a:t>علایم گلوکوم</a:t>
            </a:r>
            <a:endParaRPr lang="en-US" dirty="0"/>
          </a:p>
        </p:txBody>
      </p:sp>
      <p:sp>
        <p:nvSpPr>
          <p:cNvPr id="3" name="Subtitle 2"/>
          <p:cNvSpPr>
            <a:spLocks noGrp="1"/>
          </p:cNvSpPr>
          <p:nvPr>
            <p:ph type="subTitle" idx="1"/>
          </p:nvPr>
        </p:nvSpPr>
        <p:spPr>
          <a:xfrm>
            <a:off x="914400" y="1676400"/>
            <a:ext cx="7391400" cy="3962400"/>
          </a:xfrm>
        </p:spPr>
        <p:txBody>
          <a:bodyPr/>
          <a:lstStyle/>
          <a:p>
            <a:r>
              <a:rPr lang="fa-IR" dirty="0" smtClean="0"/>
              <a:t>1.ازدست رفتن دید محیطی</a:t>
            </a:r>
          </a:p>
          <a:p>
            <a:r>
              <a:rPr lang="fa-IR" dirty="0" smtClean="0"/>
              <a:t>2.تاری دید دریک طرف میدان دید</a:t>
            </a:r>
          </a:p>
          <a:p>
            <a:r>
              <a:rPr lang="fa-IR" dirty="0" smtClean="0"/>
              <a:t>3.سفت شدن کره چشم</a:t>
            </a:r>
          </a:p>
          <a:p>
            <a:r>
              <a:rPr lang="fa-IR" dirty="0" smtClean="0"/>
              <a:t>4.دیدن هاله دراطراف نور</a:t>
            </a:r>
          </a:p>
          <a:p>
            <a:r>
              <a:rPr lang="fa-IR" dirty="0" smtClean="0"/>
              <a:t>5.وجودنقاط کوردرمیدان دید</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4525963"/>
          </a:xfrm>
        </p:spPr>
        <p:txBody>
          <a:bodyPr/>
          <a:lstStyle/>
          <a:p>
            <a:pPr algn="r">
              <a:buNone/>
            </a:pPr>
            <a:r>
              <a:rPr lang="fa-IR" dirty="0" smtClean="0"/>
              <a:t>انسداد مجرای اشکی چگونه درمان می شود:</a:t>
            </a:r>
          </a:p>
          <a:p>
            <a:pPr algn="r">
              <a:buNone/>
            </a:pPr>
            <a:r>
              <a:rPr lang="fa-IR" dirty="0" smtClean="0"/>
              <a:t>انسداد فقط در سنین دو الی سه سالگی با میل زدن یا در اصطلاح سونداژ مجرای اشکی قابل درمان است.اما در سنین بالاتر سونداژ فقط جنبه تشخیصی دارد لذا در بزرگسالان یک عمل جراحی به نام  داکریوسیستورینوستومی انجام می شود که طی آن مجرای اشکی مستقیما به داخل بینی باز می شود. </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838200"/>
            <a:ext cx="8229600" cy="4525963"/>
          </a:xfrm>
        </p:spPr>
        <p:txBody>
          <a:bodyPr/>
          <a:lstStyle/>
          <a:p>
            <a:pPr algn="r">
              <a:buNone/>
            </a:pPr>
            <a:r>
              <a:rPr lang="fa-IR" dirty="0" smtClean="0"/>
              <a:t>روش جراحی به این طریق است که برای رسیدن به کیسه اشکی برش کوچکی در ناحیه بین چشم و بینی روی پوست قسمت بیرونی بینی داده می شود و سپس قطعه کوچکی از استخوان بین کیسه اشکی و بینی برداشته می شود در این مرحله روی کیسه اشکی برش داده شده و لبه های برش به نحوی بر مخاط داخلی بینی دوخته می شود که ارتباط مستقیمی بین کیسه اشکی و بینی برقرار می شود و معمولا </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4525963"/>
          </a:xfrm>
        </p:spPr>
        <p:txBody>
          <a:bodyPr/>
          <a:lstStyle/>
          <a:p>
            <a:pPr algn="r">
              <a:buNone/>
            </a:pPr>
            <a:r>
              <a:rPr lang="fa-IR" dirty="0" smtClean="0"/>
              <a:t>طی این عمل یک لوله سیلیکونی نیز به طور موقت در مجرا جایگذاری می شود تا از انسداد مجدد مجرا پس از عمل جلوگیری شود.این لوله درد ندارد و برای بیمار مشکلی ندارد.</a:t>
            </a:r>
          </a:p>
          <a:p>
            <a:pPr algn="r">
              <a:buNone/>
            </a:pPr>
            <a:r>
              <a:rPr lang="fa-IR" dirty="0" smtClean="0"/>
              <a:t>موارد قبل از عمل: درباره استحمام.قرص فشار . قرص قند.</a:t>
            </a:r>
          </a:p>
          <a:p>
            <a:pPr algn="r">
              <a:buNone/>
            </a:pPr>
            <a:r>
              <a:rPr lang="fa-IR" dirty="0" smtClean="0"/>
              <a:t>موارد بعداز عمل : تا یک هفته بعد از عمل از خم کردن سر به پایین ،خوردن و آشامیدن خوراکی و مایعات داغ جلوگیری شود زیرا موجب خونریزی بینی می شود</a:t>
            </a: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990600"/>
            <a:ext cx="8229600" cy="4525963"/>
          </a:xfrm>
        </p:spPr>
        <p:txBody>
          <a:bodyPr/>
          <a:lstStyle/>
          <a:p>
            <a:pPr algn="r">
              <a:buNone/>
            </a:pPr>
            <a:r>
              <a:rPr lang="fa-IR" dirty="0" smtClean="0"/>
              <a:t>بخیه ها یک هفته بعد از عمل برداشته می شود و لوله بین 4 تا 6 ماه بعد از عمل برداشته می شود و تا زمانی که هست ممکن است آبریزش بینی داشته یا با بی حسی در مطب لوله از راه بینی برداشته می شود.</a:t>
            </a: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ترابکولکتومی :</a:t>
            </a:r>
            <a:endParaRPr lang="en-US" dirty="0"/>
          </a:p>
        </p:txBody>
      </p:sp>
      <p:sp>
        <p:nvSpPr>
          <p:cNvPr id="3" name="Content Placeholder 2"/>
          <p:cNvSpPr>
            <a:spLocks noGrp="1"/>
          </p:cNvSpPr>
          <p:nvPr>
            <p:ph idx="1"/>
          </p:nvPr>
        </p:nvSpPr>
        <p:spPr/>
        <p:txBody>
          <a:bodyPr/>
          <a:lstStyle/>
          <a:p>
            <a:pPr algn="r">
              <a:buNone/>
            </a:pPr>
            <a:r>
              <a:rPr lang="fa-IR" dirty="0" smtClean="0"/>
              <a:t>ترابکولکتومی یکی از درمان های آب سیاه برای کنترل فشار چشم است که یک عمل جراحی است که طی آن با برش جراحی یک کانال خروج مایع در چشم ایجاد می گردد. برای رسیدن به این مقصود باید قسمتی از سیستم خروج چشم برداشته شود.این عمل شایعترین عمل جراحی غیر لیزری است که جهت کنترل فشار چشم در مواردی که به وسیله قطره و قرص برطرف نمی شود صورت می گیرد. </a:t>
            </a: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4525963"/>
          </a:xfrm>
        </p:spPr>
        <p:txBody>
          <a:bodyPr/>
          <a:lstStyle/>
          <a:p>
            <a:pPr algn="r">
              <a:buNone/>
            </a:pPr>
            <a:r>
              <a:rPr lang="fa-IR" dirty="0" smtClean="0"/>
              <a:t>ترابکولکتومی ایجاد یک محل تخلیه کنترل شده برای مایع زلالیه به زیر ملتحمه می باشد .یک برآمدگی تاولی شکل در محل اتصال قرنیه به صلبیه پس از عمل ایجاد می گردد که محل ایجاد دریچه خروج مایع از داخل چشم به زیر ملتحمه می باشد.</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1"/>
            <a:ext cx="7772400" cy="1600199"/>
          </a:xfrm>
        </p:spPr>
        <p:txBody>
          <a:bodyPr/>
          <a:lstStyle/>
          <a:p>
            <a:pPr algn="r"/>
            <a:r>
              <a:rPr lang="fa-IR" dirty="0" smtClean="0"/>
              <a:t>انواع گلوکوم</a:t>
            </a:r>
            <a:endParaRPr lang="en-US" dirty="0"/>
          </a:p>
        </p:txBody>
      </p:sp>
      <p:sp>
        <p:nvSpPr>
          <p:cNvPr id="3" name="Subtitle 2"/>
          <p:cNvSpPr>
            <a:spLocks noGrp="1"/>
          </p:cNvSpPr>
          <p:nvPr>
            <p:ph type="subTitle" idx="1"/>
          </p:nvPr>
        </p:nvSpPr>
        <p:spPr>
          <a:xfrm>
            <a:off x="685800" y="1828800"/>
            <a:ext cx="7620000" cy="4343400"/>
          </a:xfrm>
        </p:spPr>
        <p:txBody>
          <a:bodyPr/>
          <a:lstStyle/>
          <a:p>
            <a:r>
              <a:rPr lang="fa-IR" dirty="0" smtClean="0"/>
              <a:t>1.گلوکوم بازاویه باز</a:t>
            </a:r>
          </a:p>
          <a:p>
            <a:r>
              <a:rPr lang="fa-IR" dirty="0" smtClean="0"/>
              <a:t>2.گلوکوم بازاویه بسته</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1"/>
            <a:ext cx="7772400" cy="1600199"/>
          </a:xfrm>
        </p:spPr>
        <p:txBody>
          <a:bodyPr/>
          <a:lstStyle/>
          <a:p>
            <a:pPr algn="r"/>
            <a:r>
              <a:rPr lang="fa-IR" dirty="0" smtClean="0"/>
              <a:t>تشخیص گلوکوم:</a:t>
            </a:r>
            <a:endParaRPr lang="en-US" dirty="0"/>
          </a:p>
        </p:txBody>
      </p:sp>
      <p:sp>
        <p:nvSpPr>
          <p:cNvPr id="3" name="Subtitle 2"/>
          <p:cNvSpPr>
            <a:spLocks noGrp="1"/>
          </p:cNvSpPr>
          <p:nvPr>
            <p:ph type="subTitle" idx="1"/>
          </p:nvPr>
        </p:nvSpPr>
        <p:spPr>
          <a:xfrm>
            <a:off x="228600" y="1600200"/>
            <a:ext cx="8305800" cy="4038600"/>
          </a:xfrm>
        </p:spPr>
        <p:txBody>
          <a:bodyPr>
            <a:normAutofit fontScale="92500"/>
          </a:bodyPr>
          <a:lstStyle/>
          <a:p>
            <a:pPr algn="r"/>
            <a:r>
              <a:rPr lang="fa-IR" dirty="0" smtClean="0"/>
              <a:t>معاینه کامل بالینی شامل اندازه گیری فشارداخل چشم ،معاینه زاویه داخل چشم،تست میدان بینایی برای تشخیص گلوکوم کافی است ولی دربرخی موارد نیاز به انجام تست های دیگر مثل تصویربرداری ازسر عصب بینایی وشبکیه نیز وجود دارددر روند بیماری گلوکوم عصب بینایی به تدریج آسیب میبیند وسلولهای عصبی درآن دچارمرگ میشوندبعدازتشخیص گلوکوم برای بخشی از عصب بینایی که دچار تخریب شده درمانی وجود نداردوهدف اصلی ازدرمان جلوگیری از پیشرفت بیماری است</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1295399"/>
          </a:xfrm>
        </p:spPr>
        <p:txBody>
          <a:bodyPr/>
          <a:lstStyle/>
          <a:p>
            <a:pPr algn="r"/>
            <a:r>
              <a:rPr lang="fa-IR" dirty="0" smtClean="0"/>
              <a:t>کاتاراکت یا آب مروارید:</a:t>
            </a:r>
            <a:endParaRPr lang="en-US" dirty="0"/>
          </a:p>
        </p:txBody>
      </p:sp>
      <p:sp>
        <p:nvSpPr>
          <p:cNvPr id="3" name="Subtitle 2"/>
          <p:cNvSpPr>
            <a:spLocks noGrp="1"/>
          </p:cNvSpPr>
          <p:nvPr>
            <p:ph type="subTitle" idx="1"/>
          </p:nvPr>
        </p:nvSpPr>
        <p:spPr>
          <a:xfrm>
            <a:off x="533400" y="1219200"/>
            <a:ext cx="8153400" cy="5257800"/>
          </a:xfrm>
        </p:spPr>
        <p:txBody>
          <a:bodyPr>
            <a:normAutofit/>
          </a:bodyPr>
          <a:lstStyle/>
          <a:p>
            <a:pPr algn="r"/>
            <a:r>
              <a:rPr lang="fa-IR" dirty="0" smtClean="0"/>
              <a:t>کدرشدن عدسی چشم یعنی ازبین رفتن شفافیت وکدر شدن عدسی چشم است عدسی چشم یک ساختار شفاف انعطاف پذیردر نزدیکی وجلوی کره چشم است عدسی کمک میکند مااشیایی که چشم به آن نگاه میکند تار به نظر نرسد درشکست وتمرکزنور روی شبکیه نقش دترد عدسی رگ خونی ندارد وتوسط زجاجیه که دراطراف آن قراردارد تغذیه میشوداگرتصلب شرایین موجب عدم تغذیه مناسب زجایه شود عدسی چشم نیز منبع تغذیه خود راازدست میدهدپس شفافیت وانعطاف پذیری خودراازدست میدهد</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7772400" cy="1676399"/>
          </a:xfrm>
        </p:spPr>
        <p:txBody>
          <a:bodyPr/>
          <a:lstStyle/>
          <a:p>
            <a:pPr algn="r"/>
            <a:r>
              <a:rPr lang="fa-IR" dirty="0" smtClean="0"/>
              <a:t>علل کاتاراکت:</a:t>
            </a:r>
            <a:endParaRPr lang="en-US" dirty="0"/>
          </a:p>
        </p:txBody>
      </p:sp>
      <p:sp>
        <p:nvSpPr>
          <p:cNvPr id="3" name="Subtitle 2"/>
          <p:cNvSpPr>
            <a:spLocks noGrp="1"/>
          </p:cNvSpPr>
          <p:nvPr>
            <p:ph type="subTitle" idx="1"/>
          </p:nvPr>
        </p:nvSpPr>
        <p:spPr>
          <a:xfrm>
            <a:off x="1371600" y="1219200"/>
            <a:ext cx="6400800" cy="4419600"/>
          </a:xfrm>
        </p:spPr>
        <p:txBody>
          <a:bodyPr/>
          <a:lstStyle/>
          <a:p>
            <a:pPr algn="r"/>
            <a:r>
              <a:rPr lang="fa-IR" dirty="0" smtClean="0"/>
              <a:t>روندطبیعی پیری،آسیب به چشم،قندخون بالا،التهاب آن قسمت ازچشم که عنبیه را میسازد،داروها به خصوص کورتون ها،قرارگرفتن درمعرض اشعه ایکس،علل ارثی،اثرات سرخچه روی جنین</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1371599"/>
          </a:xfrm>
        </p:spPr>
        <p:txBody>
          <a:bodyPr/>
          <a:lstStyle/>
          <a:p>
            <a:pPr algn="r"/>
            <a:r>
              <a:rPr lang="fa-IR" dirty="0" smtClean="0"/>
              <a:t>علایم آب مروارید:</a:t>
            </a:r>
            <a:endParaRPr lang="en-US" dirty="0"/>
          </a:p>
        </p:txBody>
      </p:sp>
      <p:sp>
        <p:nvSpPr>
          <p:cNvPr id="3" name="Subtitle 2"/>
          <p:cNvSpPr>
            <a:spLocks noGrp="1"/>
          </p:cNvSpPr>
          <p:nvPr>
            <p:ph type="subTitle" idx="1"/>
          </p:nvPr>
        </p:nvSpPr>
        <p:spPr>
          <a:xfrm>
            <a:off x="685800" y="1447800"/>
            <a:ext cx="7315200" cy="4724400"/>
          </a:xfrm>
        </p:spPr>
        <p:txBody>
          <a:bodyPr/>
          <a:lstStyle/>
          <a:p>
            <a:r>
              <a:rPr lang="fa-IR" dirty="0" smtClean="0"/>
              <a:t>شایعترین علامت آب مرواریدکاهش بینایی بدون درد والتهاب است ازعلایم دیگر دیدن هاله های رنگی دراطراف اجسام نورانییا ممکن است لبه های صاف اشیا به صورت مواج یا منحنی دیده شوددوبینی یک چشمی،تغییر دردرک رنگها،</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7772400" cy="1600199"/>
          </a:xfrm>
        </p:spPr>
        <p:txBody>
          <a:bodyPr/>
          <a:lstStyle/>
          <a:p>
            <a:pPr algn="r"/>
            <a:r>
              <a:rPr lang="fa-IR" dirty="0" smtClean="0"/>
              <a:t>تشخیص کاتاراکت</a:t>
            </a:r>
            <a:endParaRPr lang="en-US" dirty="0"/>
          </a:p>
        </p:txBody>
      </p:sp>
      <p:sp>
        <p:nvSpPr>
          <p:cNvPr id="3" name="Subtitle 2"/>
          <p:cNvSpPr>
            <a:spLocks noGrp="1"/>
          </p:cNvSpPr>
          <p:nvPr>
            <p:ph type="subTitle" idx="1"/>
          </p:nvPr>
        </p:nvSpPr>
        <p:spPr>
          <a:xfrm>
            <a:off x="685800" y="1371600"/>
            <a:ext cx="7848600" cy="4267200"/>
          </a:xfrm>
        </p:spPr>
        <p:txBody>
          <a:bodyPr/>
          <a:lstStyle/>
          <a:p>
            <a:r>
              <a:rPr lang="fa-IR" dirty="0" smtClean="0"/>
              <a:t>توسط پزشک پس ازشرح حال دقیق ومعاینه ساختمان های چشم توسط دستگاههای مخصوص معلوم میشودچون ممکن است بیماردرمراحل اولیه هیچ علایمی نداشته باشد</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273</TotalTime>
  <Words>1906</Words>
  <Application>Microsoft Office PowerPoint</Application>
  <PresentationFormat>On-screen Show (4:3)</PresentationFormat>
  <Paragraphs>89</Paragraphs>
  <Slides>35</Slides>
  <Notes>0</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Office Theme</vt:lpstr>
      <vt:lpstr>گلوکوم یا آب سیاه</vt:lpstr>
      <vt:lpstr>عوامل افزایش دهنده خطر</vt:lpstr>
      <vt:lpstr>علایم گلوکوم</vt:lpstr>
      <vt:lpstr>انواع گلوکوم</vt:lpstr>
      <vt:lpstr>تشخیص گلوکوم:</vt:lpstr>
      <vt:lpstr>کاتاراکت یا آب مروارید:</vt:lpstr>
      <vt:lpstr>علل کاتاراکت:</vt:lpstr>
      <vt:lpstr>علایم آب مروارید:</vt:lpstr>
      <vt:lpstr>تشخیص کاتاراکت</vt:lpstr>
      <vt:lpstr>درمان کاتاراکت </vt:lpstr>
      <vt:lpstr>استرابیسم</vt:lpstr>
      <vt:lpstr>جراحی کاتاراکت</vt:lpstr>
      <vt:lpstr>استرابیسم:انحراف یالوچی چشم</vt:lpstr>
      <vt:lpstr>بینایی و مغز:</vt:lpstr>
      <vt:lpstr>Slide 15</vt:lpstr>
      <vt:lpstr>تحلیل و علایم استرابیسم:</vt:lpstr>
      <vt:lpstr>Slide 17</vt:lpstr>
      <vt:lpstr>جراحی استرابیسم:</vt:lpstr>
      <vt:lpstr>ویترکتومی یا تخلیه زجاجیه:</vt:lpstr>
      <vt:lpstr>Slide 20</vt:lpstr>
      <vt:lpstr>تراخم.ورم ملتحمه گرانول یا درد چشم:</vt:lpstr>
      <vt:lpstr>گل مژه یا شلازیون:</vt:lpstr>
      <vt:lpstr>Slide 23</vt:lpstr>
      <vt:lpstr>ناخنک یا پیتریژیوم:</vt:lpstr>
      <vt:lpstr>Slide 25</vt:lpstr>
      <vt:lpstr>:presbyopiaپیرچشمی یا </vt:lpstr>
      <vt:lpstr>Slide 27</vt:lpstr>
      <vt:lpstr>:انسداد مجرای نازولاکریمال(مجرای بینی –اشکی)یا مجرای اشکیDCR</vt:lpstr>
      <vt:lpstr>Slide 29</vt:lpstr>
      <vt:lpstr>Slide 30</vt:lpstr>
      <vt:lpstr>Slide 31</vt:lpstr>
      <vt:lpstr>Slide 32</vt:lpstr>
      <vt:lpstr>Slide 33</vt:lpstr>
      <vt:lpstr>ترابکولکتومی :</vt:lpstr>
      <vt:lpstr>Slide 35</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گلوکوم یا آب سیاه</dc:title>
  <dc:creator>amir</dc:creator>
  <cp:lastModifiedBy>amir</cp:lastModifiedBy>
  <cp:revision>29</cp:revision>
  <dcterms:created xsi:type="dcterms:W3CDTF">2006-12-31T20:37:57Z</dcterms:created>
  <dcterms:modified xsi:type="dcterms:W3CDTF">2007-01-01T06:42:47Z</dcterms:modified>
</cp:coreProperties>
</file>